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6" r:id="rId3"/>
    <p:sldId id="257" r:id="rId4"/>
    <p:sldId id="279" r:id="rId5"/>
    <p:sldId id="260" r:id="rId6"/>
    <p:sldId id="277" r:id="rId7"/>
    <p:sldId id="267" r:id="rId8"/>
    <p:sldId id="271" r:id="rId9"/>
    <p:sldId id="278" r:id="rId10"/>
    <p:sldId id="261" r:id="rId11"/>
    <p:sldId id="27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56" d="100"/>
          <a:sy n="56" d="100"/>
        </p:scale>
        <p:origin x="590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3C57F5-F1E8-57A2-2929-AA37B74740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C577D9-9B07-47B0-6A58-1DF7329A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F110-67A2-4A46-A8F1-5D401DD8F802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D1EB2-12DB-05CF-DEA0-38A52C1AD6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D5452-0180-F0A9-DF22-1D71872059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60401-AB2B-4B91-A1E2-F630293AE0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7651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50ED9-6808-45C3-A8DB-79275C2B9600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7D407-C9CF-4D32-A882-0E4446D79B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3722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T1 = transformation matrix for translational velocities; T2 = for rotational velocities.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7D407-C9CF-4D32-A882-0E4446D79B6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5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7D407-C9CF-4D32-A882-0E4446D79B6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523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298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52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58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459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75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114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8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50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31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374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41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10/04/2023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A9ECFE64-06E6-428A-9D5C-A3713365E5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2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.png"/><Relationship Id="rId18" Type="http://schemas.openxmlformats.org/officeDocument/2006/relationships/image" Target="../media/image44.png"/><Relationship Id="rId3" Type="http://schemas.microsoft.com/office/2007/relationships/hdphoto" Target="../media/hdphoto2.wdp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image" Target="../media/image4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19" Type="http://schemas.openxmlformats.org/officeDocument/2006/relationships/image" Target="../media/image45.gif"/><Relationship Id="rId4" Type="http://schemas.openxmlformats.org/officeDocument/2006/relationships/image" Target="../media/image31.jp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729777" TargetMode="External"/><Relationship Id="rId2" Type="http://schemas.openxmlformats.org/officeDocument/2006/relationships/hyperlink" Target="https://www.fossen.biz/wiley/pythonVehicleSim.php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slideLayout" Target="../slideLayouts/slideLayout5.xml"/><Relationship Id="rId12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4.png"/><Relationship Id="rId5" Type="http://schemas.microsoft.com/office/2007/relationships/media" Target="../media/media3.mp4"/><Relationship Id="rId10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openxmlformats.org/officeDocument/2006/relationships/image" Target="../media/image24.png"/><Relationship Id="rId1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1B66-EFE7-B8B4-F7EF-4CB4CF93A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9569"/>
            <a:ext cx="9144000" cy="2387600"/>
          </a:xfrm>
        </p:spPr>
        <p:txBody>
          <a:bodyPr>
            <a:noAutofit/>
          </a:bodyPr>
          <a:lstStyle/>
          <a:p>
            <a:r>
              <a:rPr lang="en-US" sz="3600" dirty="0"/>
              <a:t>Model Predictive Control based approach to </a:t>
            </a:r>
            <a:br>
              <a:rPr lang="en-US" sz="3600" dirty="0"/>
            </a:br>
            <a:r>
              <a:rPr lang="en-US" sz="3600" dirty="0"/>
              <a:t>Trajectory Optimization for Autonomous Underwater Vehicles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2B3E3-4D3D-221D-C948-555CD4FE1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72000"/>
            <a:ext cx="9144000" cy="1738651"/>
          </a:xfrm>
        </p:spPr>
        <p:txBody>
          <a:bodyPr>
            <a:normAutofit/>
          </a:bodyPr>
          <a:lstStyle/>
          <a:p>
            <a:r>
              <a:rPr lang="en-IN" sz="2000" dirty="0"/>
              <a:t>Thesis presentation by Sarthak Mishra, IISER Bhopal.</a:t>
            </a:r>
          </a:p>
          <a:p>
            <a:endParaRPr lang="en-I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dirty="0"/>
              <a:t>Supervisor: Prof. Joao Bourges de Sousa, </a:t>
            </a:r>
            <a:r>
              <a:rPr lang="en-US" sz="2000" dirty="0"/>
              <a:t>University of Porto, Portugal.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N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dirty="0"/>
              <a:t>Co-supervisor: </a:t>
            </a:r>
            <a:r>
              <a:rPr lang="en-US" sz="2000" dirty="0"/>
              <a:t>Dr. Sunil Pratap Singh, Department of Physics, IISER Bhopal</a:t>
            </a:r>
            <a:r>
              <a:rPr lang="en-IN" sz="2000" dirty="0"/>
              <a:t>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49EAF-D6D7-BB81-63A5-F300ED1A7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1</a:t>
            </a:fld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1B0EC-3865-1514-D773-FE65904F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EA034-5A98-52F9-013E-ECB1CD0C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876288" cy="365125"/>
          </a:xfrm>
        </p:spPr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55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7B6AD4C6-F3E1-E801-D389-5617F2E1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8" y="1849438"/>
            <a:ext cx="9913938" cy="3563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23C8138-1CD9-6F1D-66EC-A2A29107B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38" y="5475288"/>
            <a:ext cx="9913938" cy="819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116F9-1A93-1DC0-26B7-08048C1E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559"/>
            <a:ext cx="10213976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dirty="0"/>
              <a:t>6 DOF EQUATIONS FOR REMUS 100</a:t>
            </a:r>
            <a:endParaRPr lang="en-US" kern="1200" dirty="0">
              <a:solidFill>
                <a:schemeClr val="tx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21BBE-2E11-BDB2-2CFA-E0326B9C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10/04/2023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742A80-2D5C-87BA-8469-04FD7CD61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667" y="4417873"/>
            <a:ext cx="5704749" cy="18650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DA8A70-3A1D-CA87-7EAA-B1A8A384C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7112" y="3352870"/>
            <a:ext cx="5702156" cy="10869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110973-AB30-47E1-326A-8F1003018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695" y="4287684"/>
            <a:ext cx="3643910" cy="1728610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80C40607-7B1A-F0A4-F77B-69697BA8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272060"/>
            <a:ext cx="6940424" cy="365125"/>
          </a:xfrm>
        </p:spPr>
        <p:txBody>
          <a:bodyPr/>
          <a:lstStyle/>
          <a:p>
            <a:r>
              <a:rPr lang="en-US" dirty="0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8CE654-61C8-06A5-5BFA-8C8FEF224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308648"/>
            <a:ext cx="10058400" cy="80683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5B883E-E447-5B38-9FBD-B3663DBE1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925" y="1515993"/>
            <a:ext cx="8058950" cy="1913007"/>
          </a:xfrm>
          <a:prstGeom prst="rect">
            <a:avLst/>
          </a:pr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BD90AC7-F113-50ED-2135-C2EC3D9E9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16F9-1A93-1DC0-26B7-08048C1E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26" y="531478"/>
            <a:ext cx="10058400" cy="110485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Numerical Simulation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2ABB2-B13A-DA1C-87AA-0265BDE1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10/04/2023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64F08D4A-9B83-2F96-370C-55352BE2B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626" y="6272784"/>
            <a:ext cx="7248798" cy="365124"/>
          </a:xfrm>
        </p:spPr>
        <p:txBody>
          <a:bodyPr/>
          <a:lstStyle/>
          <a:p>
            <a:r>
              <a:rPr lang="en-US" dirty="0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142836-311C-7A9A-3FC1-E3543A16B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626" y="163633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78E1F5-86FE-9787-7BD4-B266B99A5544}"/>
              </a:ext>
            </a:extLst>
          </p:cNvPr>
          <p:cNvSpPr txBox="1"/>
          <p:nvPr/>
        </p:nvSpPr>
        <p:spPr>
          <a:xfrm>
            <a:off x="715626" y="2619560"/>
            <a:ext cx="10001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t: time steps                                            - 0.001</a:t>
            </a:r>
          </a:p>
          <a:p>
            <a:r>
              <a:rPr lang="en-IN" dirty="0"/>
              <a:t>N: sample time                                         - </a:t>
            </a:r>
            <a:r>
              <a:rPr lang="en-IN" b="0" dirty="0">
                <a:effectLst/>
              </a:rPr>
              <a:t>100000</a:t>
            </a:r>
            <a:r>
              <a:rPr lang="en-IN" dirty="0"/>
              <a:t> </a:t>
            </a:r>
          </a:p>
          <a:p>
            <a:r>
              <a:rPr lang="en-IN" dirty="0"/>
              <a:t>d:</a:t>
            </a:r>
            <a:r>
              <a:rPr lang="en-IN" b="0" dirty="0">
                <a:effectLst/>
              </a:rPr>
              <a:t> desired depth, positive downwards (m) - 80</a:t>
            </a:r>
          </a:p>
          <a:p>
            <a:r>
              <a:rPr lang="en-IN" b="0" dirty="0" err="1">
                <a:effectLst/>
              </a:rPr>
              <a:t>psi_d</a:t>
            </a:r>
            <a:r>
              <a:rPr lang="en-IN" b="0" dirty="0">
                <a:effectLst/>
              </a:rPr>
              <a:t>: desired heading angle (</a:t>
            </a:r>
            <a:r>
              <a:rPr lang="en-IN" b="0" dirty="0" err="1">
                <a:effectLst/>
              </a:rPr>
              <a:t>deg</a:t>
            </a:r>
            <a:r>
              <a:rPr lang="en-IN" b="0" dirty="0">
                <a:effectLst/>
              </a:rPr>
              <a:t>)            - 40</a:t>
            </a:r>
          </a:p>
          <a:p>
            <a:r>
              <a:rPr lang="en-IN" b="0" dirty="0" err="1">
                <a:effectLst/>
              </a:rPr>
              <a:t>n_d</a:t>
            </a:r>
            <a:r>
              <a:rPr lang="en-IN" b="0" dirty="0">
                <a:effectLst/>
              </a:rPr>
              <a:t>: desired propeller revolution (rpm)     - 1525</a:t>
            </a:r>
          </a:p>
          <a:p>
            <a:r>
              <a:rPr lang="en-IN" b="0" dirty="0" err="1">
                <a:effectLst/>
              </a:rPr>
              <a:t>V_c</a:t>
            </a:r>
            <a:r>
              <a:rPr lang="en-IN" b="0" dirty="0">
                <a:effectLst/>
              </a:rPr>
              <a:t>: current speed (m/s)                          -  0.5</a:t>
            </a:r>
          </a:p>
          <a:p>
            <a:r>
              <a:rPr lang="en-IN" b="0" dirty="0" err="1">
                <a:effectLst/>
              </a:rPr>
              <a:t>beta_c</a:t>
            </a:r>
            <a:r>
              <a:rPr lang="en-IN" b="0" dirty="0">
                <a:effectLst/>
              </a:rPr>
              <a:t>: current direction (</a:t>
            </a:r>
            <a:r>
              <a:rPr lang="en-IN" b="0" dirty="0" err="1">
                <a:effectLst/>
              </a:rPr>
              <a:t>deg</a:t>
            </a:r>
            <a:r>
              <a:rPr lang="en-IN" b="0" dirty="0">
                <a:effectLst/>
              </a:rPr>
              <a:t>)                 -  120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6266D8-847B-C28B-1529-153F485EDD84}"/>
              </a:ext>
            </a:extLst>
          </p:cNvPr>
          <p:cNvSpPr txBox="1"/>
          <p:nvPr/>
        </p:nvSpPr>
        <p:spPr>
          <a:xfrm>
            <a:off x="6096000" y="5544586"/>
            <a:ext cx="4929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T</a:t>
            </a:r>
            <a:r>
              <a:rPr lang="en-IN" b="0" dirty="0">
                <a:effectLst/>
              </a:rPr>
              <a:t>he REMUS 100 AUV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A23F321-CE75-C3E2-C926-BD3E8E3DB055}"/>
              </a:ext>
            </a:extLst>
          </p:cNvPr>
          <p:cNvSpPr txBox="1">
            <a:spLocks/>
          </p:cNvSpPr>
          <p:nvPr/>
        </p:nvSpPr>
        <p:spPr>
          <a:xfrm>
            <a:off x="715626" y="2144898"/>
            <a:ext cx="4754880" cy="64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Simulation Parameters:</a:t>
            </a:r>
          </a:p>
        </p:txBody>
      </p:sp>
      <p:pic>
        <p:nvPicPr>
          <p:cNvPr id="33" name="Picture 3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BD31ADE-2718-6FAE-D557-521B374FE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485" y="4146060"/>
            <a:ext cx="4762500" cy="1009650"/>
          </a:xfrm>
          <a:prstGeom prst="rect">
            <a:avLst/>
          </a:prstGeom>
        </p:spPr>
      </p:pic>
      <p:pic>
        <p:nvPicPr>
          <p:cNvPr id="60" name="Picture 59" descr="Chart, line chart&#10;&#10;Description automatically generated">
            <a:extLst>
              <a:ext uri="{FF2B5EF4-FFF2-40B4-BE49-F238E27FC236}">
                <a16:creationId xmlns:a16="http://schemas.microsoft.com/office/drawing/2014/main" id="{E6E124DA-66D9-9730-FCE0-E7B74C94F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85" y="3071944"/>
            <a:ext cx="3560763" cy="1414463"/>
          </a:xfrm>
          <a:prstGeom prst="rect">
            <a:avLst/>
          </a:prstGeom>
        </p:spPr>
      </p:pic>
      <p:pic>
        <p:nvPicPr>
          <p:cNvPr id="61" name="Picture 60" descr="Chart, histogram&#10;&#10;Description automatically generated">
            <a:extLst>
              <a:ext uri="{FF2B5EF4-FFF2-40B4-BE49-F238E27FC236}">
                <a16:creationId xmlns:a16="http://schemas.microsoft.com/office/drawing/2014/main" id="{28AFFEEA-24CC-6E7F-8819-90077F255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968" y="4677379"/>
            <a:ext cx="3388793" cy="1558810"/>
          </a:xfrm>
          <a:prstGeom prst="rect">
            <a:avLst/>
          </a:prstGeom>
        </p:spPr>
      </p:pic>
      <p:pic>
        <p:nvPicPr>
          <p:cNvPr id="62" name="Picture 61" descr="Chart, line chart&#10;&#10;Description automatically generated">
            <a:extLst>
              <a:ext uri="{FF2B5EF4-FFF2-40B4-BE49-F238E27FC236}">
                <a16:creationId xmlns:a16="http://schemas.microsoft.com/office/drawing/2014/main" id="{37187C73-B8F3-B919-A295-2A7587192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39" y="1523268"/>
            <a:ext cx="3472598" cy="1610928"/>
          </a:xfrm>
          <a:prstGeom prst="rect">
            <a:avLst/>
          </a:prstGeom>
        </p:spPr>
      </p:pic>
      <p:pic>
        <p:nvPicPr>
          <p:cNvPr id="63" name="Picture 62" descr="Chart, line chart, histogram&#10;&#10;Description automatically generated">
            <a:extLst>
              <a:ext uri="{FF2B5EF4-FFF2-40B4-BE49-F238E27FC236}">
                <a16:creationId xmlns:a16="http://schemas.microsoft.com/office/drawing/2014/main" id="{07E01B8F-A7FE-AC6E-08A8-2D4DC8ADB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20" y="4627859"/>
            <a:ext cx="3525327" cy="1620165"/>
          </a:xfrm>
          <a:prstGeom prst="rect">
            <a:avLst/>
          </a:prstGeom>
        </p:spPr>
      </p:pic>
      <p:pic>
        <p:nvPicPr>
          <p:cNvPr id="64" name="Picture 63" descr="Chart, line chart&#10;&#10;Description automatically generated">
            <a:extLst>
              <a:ext uri="{FF2B5EF4-FFF2-40B4-BE49-F238E27FC236}">
                <a16:creationId xmlns:a16="http://schemas.microsoft.com/office/drawing/2014/main" id="{156E380E-B7F7-C336-ACDD-22DB7035F2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34" y="1480272"/>
            <a:ext cx="3197389" cy="1578500"/>
          </a:xfrm>
          <a:prstGeom prst="rect">
            <a:avLst/>
          </a:prstGeom>
        </p:spPr>
      </p:pic>
      <p:pic>
        <p:nvPicPr>
          <p:cNvPr id="65" name="Picture 64" descr="Chart&#10;&#10;Description automatically generated">
            <a:extLst>
              <a:ext uri="{FF2B5EF4-FFF2-40B4-BE49-F238E27FC236}">
                <a16:creationId xmlns:a16="http://schemas.microsoft.com/office/drawing/2014/main" id="{A8FE7CD5-6A5E-E821-D630-E072D0FAAD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40" y="3071805"/>
            <a:ext cx="3428683" cy="1558810"/>
          </a:xfrm>
          <a:prstGeom prst="rect">
            <a:avLst/>
          </a:prstGeom>
        </p:spPr>
      </p:pic>
      <p:pic>
        <p:nvPicPr>
          <p:cNvPr id="66" name="Picture 65" descr="Chart, line chart&#10;&#10;Description automatically generated">
            <a:extLst>
              <a:ext uri="{FF2B5EF4-FFF2-40B4-BE49-F238E27FC236}">
                <a16:creationId xmlns:a16="http://schemas.microsoft.com/office/drawing/2014/main" id="{3B1A4386-A305-45F3-B531-A14AFE952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920" y="1544572"/>
            <a:ext cx="3548063" cy="1416050"/>
          </a:xfrm>
          <a:prstGeom prst="rect">
            <a:avLst/>
          </a:prstGeom>
        </p:spPr>
      </p:pic>
      <p:pic>
        <p:nvPicPr>
          <p:cNvPr id="67" name="Picture 66" descr="Chart, line chart&#10;&#10;Description automatically generated">
            <a:extLst>
              <a:ext uri="{FF2B5EF4-FFF2-40B4-BE49-F238E27FC236}">
                <a16:creationId xmlns:a16="http://schemas.microsoft.com/office/drawing/2014/main" id="{E94F65D9-D8E5-DE8D-F36E-9543524BC2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74" y="4652837"/>
            <a:ext cx="3189349" cy="1610928"/>
          </a:xfrm>
          <a:prstGeom prst="rect">
            <a:avLst/>
          </a:prstGeom>
        </p:spPr>
      </p:pic>
      <p:sp>
        <p:nvSpPr>
          <p:cNvPr id="68" name="Title 1">
            <a:extLst>
              <a:ext uri="{FF2B5EF4-FFF2-40B4-BE49-F238E27FC236}">
                <a16:creationId xmlns:a16="http://schemas.microsoft.com/office/drawing/2014/main" id="{7794B755-929F-70FB-0551-3FC459956F01}"/>
              </a:ext>
            </a:extLst>
          </p:cNvPr>
          <p:cNvSpPr txBox="1">
            <a:spLocks/>
          </p:cNvSpPr>
          <p:nvPr/>
        </p:nvSpPr>
        <p:spPr>
          <a:xfrm>
            <a:off x="838200" y="145894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VEHICLE STATES OUTPUT</a:t>
            </a:r>
            <a:endParaRPr lang="en-US" sz="5200" dirty="0">
              <a:solidFill>
                <a:schemeClr val="tx1"/>
              </a:solidFill>
            </a:endParaRPr>
          </a:p>
        </p:txBody>
      </p:sp>
      <p:sp>
        <p:nvSpPr>
          <p:cNvPr id="69" name="Date Placeholder 4">
            <a:extLst>
              <a:ext uri="{FF2B5EF4-FFF2-40B4-BE49-F238E27FC236}">
                <a16:creationId xmlns:a16="http://schemas.microsoft.com/office/drawing/2014/main" id="{B3250454-87E0-7972-2DF1-A6CD661AC437}"/>
              </a:ext>
            </a:extLst>
          </p:cNvPr>
          <p:cNvSpPr txBox="1">
            <a:spLocks/>
          </p:cNvSpPr>
          <p:nvPr/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10/04/2023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11410779-C824-31F6-DBD4-02C1D8725892}"/>
              </a:ext>
            </a:extLst>
          </p:cNvPr>
          <p:cNvSpPr txBox="1">
            <a:spLocks/>
          </p:cNvSpPr>
          <p:nvPr/>
        </p:nvSpPr>
        <p:spPr>
          <a:xfrm>
            <a:off x="838200" y="6241163"/>
            <a:ext cx="7126224" cy="396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C2A98FB-D732-5DE8-BAA0-6D025BFFD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33216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Chart&#10;&#10;Description automatically generated">
            <a:extLst>
              <a:ext uri="{FF2B5EF4-FFF2-40B4-BE49-F238E27FC236}">
                <a16:creationId xmlns:a16="http://schemas.microsoft.com/office/drawing/2014/main" id="{C7E37322-F282-AB7A-0800-5DC2AB2EF1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52" y="3080994"/>
            <a:ext cx="3225470" cy="1610928"/>
          </a:xfrm>
          <a:prstGeom prst="rect">
            <a:avLst/>
          </a:prstGeom>
        </p:spPr>
      </p:pic>
      <p:sp>
        <p:nvSpPr>
          <p:cNvPr id="73" name="Slide Number Placeholder 72">
            <a:extLst>
              <a:ext uri="{FF2B5EF4-FFF2-40B4-BE49-F238E27FC236}">
                <a16:creationId xmlns:a16="http://schemas.microsoft.com/office/drawing/2014/main" id="{AC7CB6B3-6F39-15F4-A7BD-632C9507A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11</a:t>
            </a:fld>
            <a:endParaRPr lang="en-IN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A3D35F1-4CC5-9FBD-29E0-D60A6F77B114}"/>
              </a:ext>
            </a:extLst>
          </p:cNvPr>
          <p:cNvSpPr txBox="1">
            <a:spLocks/>
          </p:cNvSpPr>
          <p:nvPr/>
        </p:nvSpPr>
        <p:spPr>
          <a:xfrm>
            <a:off x="650373" y="545780"/>
            <a:ext cx="10340941" cy="15571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VEHICLE CONTROL OUTPUT</a:t>
            </a:r>
          </a:p>
        </p:txBody>
      </p: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E991D253-7E07-827E-477D-CF2AAF29D6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084" y="3206139"/>
            <a:ext cx="4122019" cy="18858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04EBC7D-3DA5-E168-77A9-DB85B4A1A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283" y="2105424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D179E729-681D-4851-40E6-920E6793CE8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5"/>
          <a:stretch/>
        </p:blipFill>
        <p:spPr>
          <a:xfrm>
            <a:off x="1767441" y="2489424"/>
            <a:ext cx="3926362" cy="1806127"/>
          </a:xfrm>
          <a:prstGeom prst="rect">
            <a:avLst/>
          </a:prstGeom>
        </p:spPr>
      </p:pic>
      <p:pic>
        <p:nvPicPr>
          <p:cNvPr id="25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46757C73-A3BC-3791-D8F9-DC0BFEFEA5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41" y="4003802"/>
            <a:ext cx="3926362" cy="1806127"/>
          </a:xfrm>
          <a:prstGeom prst="rect">
            <a:avLst/>
          </a:prstGeom>
        </p:spPr>
      </p:pic>
      <p:sp>
        <p:nvSpPr>
          <p:cNvPr id="26" name="Footer Placeholder 45">
            <a:extLst>
              <a:ext uri="{FF2B5EF4-FFF2-40B4-BE49-F238E27FC236}">
                <a16:creationId xmlns:a16="http://schemas.microsoft.com/office/drawing/2014/main" id="{0BF13C55-F3B7-24DD-2241-F971FE7A5CC6}"/>
              </a:ext>
            </a:extLst>
          </p:cNvPr>
          <p:cNvSpPr txBox="1">
            <a:spLocks/>
          </p:cNvSpPr>
          <p:nvPr/>
        </p:nvSpPr>
        <p:spPr>
          <a:xfrm>
            <a:off x="723283" y="6420466"/>
            <a:ext cx="6997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27" name="Date Placeholder 4">
            <a:extLst>
              <a:ext uri="{FF2B5EF4-FFF2-40B4-BE49-F238E27FC236}">
                <a16:creationId xmlns:a16="http://schemas.microsoft.com/office/drawing/2014/main" id="{B10EF288-5AD7-17D4-A0A9-5BAAA2F5E294}"/>
              </a:ext>
            </a:extLst>
          </p:cNvPr>
          <p:cNvSpPr txBox="1">
            <a:spLocks/>
          </p:cNvSpPr>
          <p:nvPr/>
        </p:nvSpPr>
        <p:spPr>
          <a:xfrm>
            <a:off x="8116824" y="64251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000"/>
              <a:t>10/04/2023</a:t>
            </a:r>
            <a:endParaRPr lang="en-US" sz="10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91266F3-00DD-B785-2CF2-3BA9C1C9D6F2}"/>
              </a:ext>
            </a:extLst>
          </p:cNvPr>
          <p:cNvSpPr txBox="1">
            <a:spLocks/>
          </p:cNvSpPr>
          <p:nvPr/>
        </p:nvSpPr>
        <p:spPr>
          <a:xfrm>
            <a:off x="802773" y="698180"/>
            <a:ext cx="10340941" cy="15571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TRAJECTORY OPTIMIZATION OF A 6 DOF AUV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5EB701-E8A1-7BF4-4C2A-6C345BD53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683" y="2257824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hart&#10;&#10;Description automatically generated">
            <a:extLst>
              <a:ext uri="{FF2B5EF4-FFF2-40B4-BE49-F238E27FC236}">
                <a16:creationId xmlns:a16="http://schemas.microsoft.com/office/drawing/2014/main" id="{A9A10065-19B6-B4A6-10C7-24B5EE55D97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5" t="6218" r="25100" b="-117"/>
          <a:stretch/>
        </p:blipFill>
        <p:spPr>
          <a:xfrm>
            <a:off x="6566662" y="2521431"/>
            <a:ext cx="4771884" cy="4229056"/>
          </a:xfrm>
          <a:prstGeom prst="rect">
            <a:avLst/>
          </a:prstGeom>
        </p:spPr>
      </p:pic>
      <p:pic>
        <p:nvPicPr>
          <p:cNvPr id="34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AD3F29C6-7DC7-6634-681B-56083FC8A5A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4" t="17701" r="28588" b="9072"/>
          <a:stretch/>
        </p:blipFill>
        <p:spPr>
          <a:xfrm>
            <a:off x="957679" y="2521431"/>
            <a:ext cx="5443121" cy="3853040"/>
          </a:xfrm>
          <a:prstGeom prst="rect">
            <a:avLst/>
          </a:prstGeom>
        </p:spPr>
      </p:pic>
      <p:sp>
        <p:nvSpPr>
          <p:cNvPr id="35" name="Footer Placeholder 45">
            <a:extLst>
              <a:ext uri="{FF2B5EF4-FFF2-40B4-BE49-F238E27FC236}">
                <a16:creationId xmlns:a16="http://schemas.microsoft.com/office/drawing/2014/main" id="{A6F76752-CC32-26D0-315D-FC7C34F7F7F0}"/>
              </a:ext>
            </a:extLst>
          </p:cNvPr>
          <p:cNvSpPr txBox="1">
            <a:spLocks/>
          </p:cNvSpPr>
          <p:nvPr/>
        </p:nvSpPr>
        <p:spPr>
          <a:xfrm>
            <a:off x="875683" y="6329674"/>
            <a:ext cx="69972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36" name="Date Placeholder 4">
            <a:extLst>
              <a:ext uri="{FF2B5EF4-FFF2-40B4-BE49-F238E27FC236}">
                <a16:creationId xmlns:a16="http://schemas.microsoft.com/office/drawing/2014/main" id="{3BB2B668-05F2-F143-CBE5-095F5EA0A20B}"/>
              </a:ext>
            </a:extLst>
          </p:cNvPr>
          <p:cNvSpPr txBox="1">
            <a:spLocks/>
          </p:cNvSpPr>
          <p:nvPr/>
        </p:nvSpPr>
        <p:spPr>
          <a:xfrm>
            <a:off x="8220584" y="6285750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000" dirty="0"/>
              <a:t>10/04/2023</a:t>
            </a:r>
          </a:p>
        </p:txBody>
      </p:sp>
    </p:spTree>
    <p:extLst>
      <p:ext uri="{BB962C8B-B14F-4D97-AF65-F5344CB8AC3E}">
        <p14:creationId xmlns:p14="http://schemas.microsoft.com/office/powerpoint/2010/main" val="1431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21" grpId="0"/>
      <p:bldP spid="21" grpId="1"/>
      <p:bldP spid="22" grpId="0" animBg="1"/>
      <p:bldP spid="22" grpId="1" animBg="1"/>
      <p:bldP spid="16" grpId="0"/>
      <p:bldP spid="16" grpId="1"/>
      <p:bldP spid="28" grpId="0"/>
      <p:bldP spid="28" grpId="1"/>
      <p:bldP spid="30" grpId="1"/>
      <p:bldP spid="68" grpId="0"/>
      <p:bldP spid="68" grpId="1"/>
      <p:bldP spid="69" grpId="0"/>
      <p:bldP spid="69" grpId="1"/>
      <p:bldP spid="70" grpId="0"/>
      <p:bldP spid="70" grpId="1"/>
      <p:bldP spid="71" grpId="0" animBg="1"/>
      <p:bldP spid="71" grpId="1" animBg="1"/>
      <p:bldP spid="19" grpId="0"/>
      <p:bldP spid="19" grpId="1"/>
      <p:bldP spid="23" grpId="0" animBg="1"/>
      <p:bldP spid="23" grpId="1" animBg="1"/>
      <p:bldP spid="26" grpId="0"/>
      <p:bldP spid="26" grpId="1"/>
      <p:bldP spid="27" grpId="0"/>
      <p:bldP spid="27" grpId="1"/>
      <p:bldP spid="29" grpId="0"/>
      <p:bldP spid="31" grpId="0" animBg="1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D2FB3E7-0183-F42A-E477-90055BFF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8341"/>
            <a:ext cx="10058400" cy="1609344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AE33-890F-95F0-8A28-7A76EFEB5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effectLst/>
              </a:rPr>
              <a:t>T. I. Fossen (2021). Handbook of Marine Craft Hydrodynamics and Motion Control. 2nd. Edition, Wiley.</a:t>
            </a:r>
          </a:p>
          <a:p>
            <a:r>
              <a:rPr lang="en-US" dirty="0"/>
              <a:t>Fossen, T. I. (2020). Python for Underwater and Marine Systems Modeling, Control, and Simulation (1st ed.). John Wiley &amp; Sons </a:t>
            </a:r>
            <a:r>
              <a:rPr lang="en-US" dirty="0">
                <a:hlinkClick r:id="rId2"/>
              </a:rPr>
              <a:t>link</a:t>
            </a:r>
            <a:endParaRPr lang="en-IN" dirty="0"/>
          </a:p>
          <a:p>
            <a:r>
              <a:rPr lang="en-US" dirty="0"/>
              <a:t>Verification of a six-degree of freedom simulation model for the REMUS autonomous underwater vehicle by Timothy </a:t>
            </a:r>
            <a:r>
              <a:rPr lang="en-US" dirty="0" err="1"/>
              <a:t>Prestero</a:t>
            </a:r>
            <a:r>
              <a:rPr lang="en-US" dirty="0"/>
              <a:t>, MIT.</a:t>
            </a:r>
          </a:p>
          <a:p>
            <a:r>
              <a:rPr lang="en-US" dirty="0"/>
              <a:t>Dynamics and control of marine robotic vehicles by A. J. Healey, Naval Postgraduate School, California.</a:t>
            </a:r>
          </a:p>
          <a:p>
            <a:r>
              <a:rPr lang="en-US" dirty="0"/>
              <a:t>Workshop on Optimization based Solutions for Control and State Estimation in Dynamical Systems (Implementation to Mobile Robots) by </a:t>
            </a:r>
            <a:r>
              <a:rPr lang="en-IN" i="0" dirty="0">
                <a:effectLst/>
                <a:ea typeface="Roboto" panose="02000000000000000000" pitchFamily="2" charset="0"/>
                <a:cs typeface="Roboto" panose="02000000000000000000" pitchFamily="2" charset="0"/>
              </a:rPr>
              <a:t>Mohamed W. Mehrez.</a:t>
            </a:r>
          </a:p>
          <a:p>
            <a:r>
              <a:rPr lang="en-IN" dirty="0"/>
              <a:t>Miguel Aguiar, João Borges de Sousa, João Miguel Dias, Jorge Estrela da Silva, Renato Mendes and </a:t>
            </a:r>
            <a:r>
              <a:rPr lang="en-IN" dirty="0" err="1"/>
              <a:t>Américo</a:t>
            </a:r>
            <a:r>
              <a:rPr lang="en-IN" dirty="0"/>
              <a:t> S. Ribeiro, ”Trajectory Optimization for Underwater Vehicles in Time-Varying Ocean Flows”, IEEE/OES Autonomous Underwater Vehicle Workshop (AUV), 2018 </a:t>
            </a:r>
            <a:r>
              <a:rPr lang="en-IN" u="sng" dirty="0">
                <a:solidFill>
                  <a:schemeClr val="hlink"/>
                </a:solidFill>
                <a:hlinkClick r:id="rId3"/>
              </a:rPr>
              <a:t>link</a:t>
            </a:r>
            <a:endParaRPr lang="en-IN" u="sng" dirty="0">
              <a:solidFill>
                <a:schemeClr val="hlink"/>
              </a:solidFill>
            </a:endParaRPr>
          </a:p>
          <a:p>
            <a:endParaRPr lang="en-IN"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ADAF8-FD03-E3A5-0BCE-5BAC8FB3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363DE9-267E-4C07-DFA8-D749D6CC3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876288" cy="365125"/>
          </a:xfrm>
        </p:spPr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B9E57C-C659-353E-912E-F415E536E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136" y="1636335"/>
            <a:ext cx="10058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63AEE23-42E8-BE93-D5D4-D9C76B6DF468}"/>
              </a:ext>
            </a:extLst>
          </p:cNvPr>
          <p:cNvSpPr txBox="1">
            <a:spLocks/>
          </p:cNvSpPr>
          <p:nvPr/>
        </p:nvSpPr>
        <p:spPr>
          <a:xfrm>
            <a:off x="838200" y="2316217"/>
            <a:ext cx="10515600" cy="13216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96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1EBACA-CD34-4FB7-4032-096C3D57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59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p"/>
      <p:bldP spid="4" grpId="0"/>
      <p:bldP spid="9" grpId="0"/>
      <p:bldP spid="11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6310-2B0C-2326-E513-073560D60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CE025-B1C4-FD31-5BBB-85CBF23A4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195CB-F533-3A00-D4B9-E4B6FFBB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17A6B-FDB8-217E-BA4C-B4D155A5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02" y="6272784"/>
            <a:ext cx="7000203" cy="355397"/>
          </a:xfrm>
        </p:spPr>
        <p:txBody>
          <a:bodyPr/>
          <a:lstStyle/>
          <a:p>
            <a:r>
              <a:rPr lang="en-US" dirty="0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866C3-9526-F4C3-141C-20CC6C5A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09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16F9-1A93-1DC0-26B7-08048C1E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754" y="465028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/>
              <a:t>BASIC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8E025-6604-29C6-763B-90E05A9BC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1754" y="1822450"/>
            <a:ext cx="5181600" cy="4530725"/>
          </a:xfrm>
        </p:spPr>
        <p:txBody>
          <a:bodyPr>
            <a:normAutofit fontScale="92500"/>
          </a:bodyPr>
          <a:lstStyle/>
          <a:p>
            <a:r>
              <a:rPr lang="en-IN" dirty="0"/>
              <a:t>North-East-Down (NED) Frame of Reference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sz="1600" dirty="0"/>
          </a:p>
          <a:p>
            <a:pPr marL="0" indent="0">
              <a:buNone/>
            </a:pPr>
            <a:r>
              <a:rPr lang="en-US" sz="1400" dirty="0"/>
              <a:t>Image credits: Smcspo-based robust control of AUV in underwater environments including disturbances by </a:t>
            </a:r>
            <a:r>
              <a:rPr lang="en-IN" sz="1400" dirty="0"/>
              <a:t>Hyun-</a:t>
            </a:r>
            <a:r>
              <a:rPr lang="en-IN" sz="1400" dirty="0" err="1"/>
              <a:t>Hee</a:t>
            </a:r>
            <a:r>
              <a:rPr lang="en-IN" sz="1400" dirty="0"/>
              <a:t> Kim, Min Cheol Lee, Hyeon-</a:t>
            </a:r>
            <a:r>
              <a:rPr lang="en-IN" sz="1400" dirty="0" err="1"/>
              <a:t>Jin</a:t>
            </a:r>
            <a:r>
              <a:rPr lang="en-IN" sz="1400" dirty="0"/>
              <a:t> Cho, Jun-Ho Hwang, and Jong-</a:t>
            </a:r>
            <a:r>
              <a:rPr lang="en-IN" sz="1400" dirty="0" err="1"/>
              <a:t>Seob</a:t>
            </a:r>
            <a:r>
              <a:rPr lang="en-IN" sz="1400" dirty="0"/>
              <a:t> Won.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3B77D-82B5-FAF5-5824-8532DB5D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AC56E-ECF4-83D6-9138-19476831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3752" y="6280094"/>
            <a:ext cx="6900671" cy="380539"/>
          </a:xfrm>
        </p:spPr>
        <p:txBody>
          <a:bodyPr/>
          <a:lstStyle/>
          <a:p>
            <a:r>
              <a:rPr lang="en-US" dirty="0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E66F10B-D7CB-1BBA-AA6A-901309C40E0E}"/>
              </a:ext>
            </a:extLst>
          </p:cNvPr>
          <p:cNvSpPr txBox="1">
            <a:spLocks/>
          </p:cNvSpPr>
          <p:nvPr/>
        </p:nvSpPr>
        <p:spPr>
          <a:xfrm>
            <a:off x="6324600" y="3946154"/>
            <a:ext cx="5181600" cy="2230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DE5C6E5-F778-6908-6200-245C9DCE6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91" y="2381830"/>
            <a:ext cx="5343907" cy="309856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6719613-24CB-3265-6A99-F492187C3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1536632"/>
            <a:ext cx="10058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0ED65CA-AAD2-CD1F-3EFC-6E88F6DC0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1125"/>
          </a:xfrm>
        </p:spPr>
        <p:txBody>
          <a:bodyPr>
            <a:normAutofit fontScale="92500"/>
          </a:bodyPr>
          <a:lstStyle/>
          <a:p>
            <a:r>
              <a:rPr lang="en-IN" dirty="0"/>
              <a:t>Position and Velocity Vectors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34D7EE7-917E-B471-5968-B8D94D30D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033" y="2217834"/>
            <a:ext cx="4619934" cy="17283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274D65-BBB2-7B92-202A-9D38D1993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588" y="4663706"/>
            <a:ext cx="6365623" cy="795703"/>
          </a:xfrm>
          <a:prstGeom prst="rect">
            <a:avLst/>
          </a:prstGeom>
        </p:spPr>
      </p:pic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BFE0CFC7-3812-E15A-C424-EA0D89A028D4}"/>
              </a:ext>
            </a:extLst>
          </p:cNvPr>
          <p:cNvSpPr txBox="1">
            <a:spLocks/>
          </p:cNvSpPr>
          <p:nvPr/>
        </p:nvSpPr>
        <p:spPr>
          <a:xfrm>
            <a:off x="6182107" y="4117230"/>
            <a:ext cx="5181600" cy="37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Transformation Matrix for Translation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Font typeface="Wingdings" pitchFamily="2" charset="2"/>
              <a:buNone/>
            </a:pPr>
            <a:endParaRPr lang="en-IN" dirty="0"/>
          </a:p>
          <a:p>
            <a:pPr marL="0" indent="0">
              <a:buFont typeface="Wingdings" pitchFamily="2" charset="2"/>
              <a:buNone/>
            </a:pPr>
            <a:endParaRPr lang="en-IN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49CA1F5-86EF-A782-E308-2DF0105289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396364"/>
            <a:ext cx="5499890" cy="1579178"/>
          </a:xfrm>
          <a:prstGeom prst="rect">
            <a:avLst/>
          </a:prstGeom>
        </p:spPr>
      </p:pic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C4150E05-98B7-9C6A-7130-354FB536B917}"/>
              </a:ext>
            </a:extLst>
          </p:cNvPr>
          <p:cNvSpPr txBox="1">
            <a:spLocks/>
          </p:cNvSpPr>
          <p:nvPr/>
        </p:nvSpPr>
        <p:spPr>
          <a:xfrm>
            <a:off x="6150701" y="4029269"/>
            <a:ext cx="5181600" cy="37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Transformation Matrix for Rotation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Font typeface="Wingdings" pitchFamily="2" charset="2"/>
              <a:buNone/>
            </a:pPr>
            <a:endParaRPr lang="en-IN" dirty="0"/>
          </a:p>
          <a:p>
            <a:pPr marL="0" indent="0">
              <a:buFont typeface="Wingdings" pitchFamily="2" charset="2"/>
              <a:buNone/>
            </a:pPr>
            <a:endParaRPr lang="en-IN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4243281-AD9F-F8BF-3FF9-9BA024351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93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p"/>
      <p:bldP spid="38" grpId="0"/>
      <p:bldP spid="38" grpId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BAB4-9FCC-1DFE-5D27-5FBC6A97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4893207" cy="1609344"/>
          </a:xfrm>
        </p:spPr>
        <p:txBody>
          <a:bodyPr/>
          <a:lstStyle/>
          <a:p>
            <a:r>
              <a:rPr lang="en-US" cap="all" dirty="0"/>
              <a:t>IDEAL 6 DOF Equations</a:t>
            </a:r>
            <a:endParaRPr lang="en-I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EEB78-3AD2-C02B-97C9-2F5AA7124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E29E2-2CEC-74EE-CE3C-2D38252A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EF4FB-7696-1295-96A7-530586BF6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4</a:t>
            </a:fld>
            <a:endParaRPr lang="en-IN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01DA7C-E047-1229-924B-24FC43DD3050}"/>
              </a:ext>
            </a:extLst>
          </p:cNvPr>
          <p:cNvSpPr txBox="1">
            <a:spLocks/>
          </p:cNvSpPr>
          <p:nvPr/>
        </p:nvSpPr>
        <p:spPr>
          <a:xfrm>
            <a:off x="5824728" y="1"/>
            <a:ext cx="6043016" cy="2093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cap="all" dirty="0"/>
              <a:t>Combined Nonlinear 6 DOF Equations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628952-D314-D063-97DE-73376AD36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49C3FFA7-4B1A-E231-FC0E-625A54A4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660" y="4630052"/>
            <a:ext cx="4532170" cy="18911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A8DB95-B657-83BF-2272-FEAA9959A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130" y="4209335"/>
            <a:ext cx="5011380" cy="447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BE760C-86C1-45E6-25B7-4BB90F5EC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662" y="2161591"/>
            <a:ext cx="5188466" cy="1489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CB9382-5640-B950-117E-1E37D33F4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2662" y="3729251"/>
            <a:ext cx="5037444" cy="14898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EBB3BB-E9B3-4291-30CC-9AF8585C52D0}"/>
              </a:ext>
            </a:extLst>
          </p:cNvPr>
          <p:cNvSpPr txBox="1"/>
          <p:nvPr/>
        </p:nvSpPr>
        <p:spPr>
          <a:xfrm>
            <a:off x="6122662" y="5280618"/>
            <a:ext cx="5017456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29184">
              <a:spcAft>
                <a:spcPts val="600"/>
              </a:spcAft>
            </a:pPr>
            <a:r>
              <a:rPr lang="en-IN" sz="201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all other six degrees of freedom.</a:t>
            </a:r>
            <a:endParaRPr lang="en-IN" sz="2800" dirty="0"/>
          </a:p>
        </p:txBody>
      </p:sp>
      <p:pic>
        <p:nvPicPr>
          <p:cNvPr id="11" name="Content Placeholder 8" descr="Text, letter&#10;&#10;Description automatically generated">
            <a:extLst>
              <a:ext uri="{FF2B5EF4-FFF2-40B4-BE49-F238E27FC236}">
                <a16:creationId xmlns:a16="http://schemas.microsoft.com/office/drawing/2014/main" id="{A6E64D58-F415-1E2D-C000-440DA94C4D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093976"/>
            <a:ext cx="5963055" cy="21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4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116F9-1A93-1DC0-26B7-08048C1E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40" y="630175"/>
            <a:ext cx="10491836" cy="1609344"/>
          </a:xfrm>
        </p:spPr>
        <p:txBody>
          <a:bodyPr/>
          <a:lstStyle/>
          <a:p>
            <a:r>
              <a:rPr lang="en-IN" dirty="0"/>
              <a:t>MODEL PREDICTIVE CONTROL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647D5-E6C6-E9D2-6E9F-B1BA405D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EE0451C-545E-D365-59F6-AEBABA5FEB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7" t="44458" r="16403" b="6516"/>
          <a:stretch/>
        </p:blipFill>
        <p:spPr>
          <a:xfrm>
            <a:off x="748107" y="2743880"/>
            <a:ext cx="4487546" cy="669448"/>
          </a:xfrm>
          <a:prstGeom prst="rect">
            <a:avLst/>
          </a:prstGeom>
        </p:spPr>
      </p:pic>
      <p:pic>
        <p:nvPicPr>
          <p:cNvPr id="27" name="Picture 2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A99C97C-ADD3-AE86-A01F-83F751BD22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29" y="4834548"/>
            <a:ext cx="1698216" cy="8491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8A5C2DE-4547-0C16-ED34-956ECBD7784D}"/>
              </a:ext>
            </a:extLst>
          </p:cNvPr>
          <p:cNvSpPr txBox="1"/>
          <p:nvPr/>
        </p:nvSpPr>
        <p:spPr>
          <a:xfrm>
            <a:off x="748110" y="2015225"/>
            <a:ext cx="5347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Running (stage) Costs: </a:t>
            </a:r>
            <a:r>
              <a:rPr lang="en-IN" dirty="0"/>
              <a:t>Characterization of the control objective-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3825B2-9D32-8C1F-DF3C-153D531E5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140" y="1781944"/>
            <a:ext cx="10058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BF373F-6FD4-56C5-65D5-BC06D9A9CE47}"/>
              </a:ext>
            </a:extLst>
          </p:cNvPr>
          <p:cNvSpPr txBox="1"/>
          <p:nvPr/>
        </p:nvSpPr>
        <p:spPr>
          <a:xfrm>
            <a:off x="6095998" y="1978665"/>
            <a:ext cx="534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Cost Function: </a:t>
            </a:r>
            <a:r>
              <a:rPr lang="en-IN" dirty="0"/>
              <a:t>Evaluation of the running costs along the whole prediction-</a:t>
            </a:r>
          </a:p>
        </p:txBody>
      </p:sp>
      <p:pic>
        <p:nvPicPr>
          <p:cNvPr id="59" name="Content Placeholder 12" descr="Word&#10;&#10;Description automatically generated">
            <a:extLst>
              <a:ext uri="{FF2B5EF4-FFF2-40B4-BE49-F238E27FC236}">
                <a16:creationId xmlns:a16="http://schemas.microsoft.com/office/drawing/2014/main" id="{11EE7483-E0B8-67F3-7C2B-29EAF419FF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1" t="37878" r="28459" b="3274"/>
          <a:stretch/>
        </p:blipFill>
        <p:spPr>
          <a:xfrm>
            <a:off x="6095998" y="2699753"/>
            <a:ext cx="3181944" cy="813992"/>
          </a:xfrm>
          <a:prstGeom prst="rect">
            <a:avLst/>
          </a:prstGeom>
        </p:spPr>
      </p:pic>
      <p:pic>
        <p:nvPicPr>
          <p:cNvPr id="60" name="Content Placeholder 14" descr="Text, letter&#10;&#10;Description automatically generated">
            <a:extLst>
              <a:ext uri="{FF2B5EF4-FFF2-40B4-BE49-F238E27FC236}">
                <a16:creationId xmlns:a16="http://schemas.microsoft.com/office/drawing/2014/main" id="{C400D49C-0E18-05EB-D1B4-B2C8286201E8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4" t="17748" r="23314" b="3259"/>
          <a:stretch/>
        </p:blipFill>
        <p:spPr>
          <a:xfrm>
            <a:off x="746140" y="4225297"/>
            <a:ext cx="3669858" cy="223004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B3DAFB8-093F-3706-4A36-97A0C8479A94}"/>
              </a:ext>
            </a:extLst>
          </p:cNvPr>
          <p:cNvSpPr txBox="1"/>
          <p:nvPr/>
        </p:nvSpPr>
        <p:spPr>
          <a:xfrm>
            <a:off x="746140" y="3596069"/>
            <a:ext cx="534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Optimal Control Problem (OCP): </a:t>
            </a:r>
            <a:r>
              <a:rPr lang="en-IN" dirty="0"/>
              <a:t>Finding a minimizing control sequence-</a:t>
            </a:r>
          </a:p>
        </p:txBody>
      </p:sp>
      <p:pic>
        <p:nvPicPr>
          <p:cNvPr id="62" name="Picture 61" descr="Text&#10;&#10;Description automatically generated">
            <a:extLst>
              <a:ext uri="{FF2B5EF4-FFF2-40B4-BE49-F238E27FC236}">
                <a16:creationId xmlns:a16="http://schemas.microsoft.com/office/drawing/2014/main" id="{1A983C24-F734-6744-EBB6-00E2B5E3D67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5" t="53186" r="35072" b="1943"/>
          <a:stretch/>
        </p:blipFill>
        <p:spPr>
          <a:xfrm>
            <a:off x="6094031" y="4323044"/>
            <a:ext cx="3262903" cy="78898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9977814-E7FC-CC63-2626-641C36AB82C5}"/>
              </a:ext>
            </a:extLst>
          </p:cNvPr>
          <p:cNvSpPr txBox="1"/>
          <p:nvPr/>
        </p:nvSpPr>
        <p:spPr>
          <a:xfrm>
            <a:off x="6071460" y="3595229"/>
            <a:ext cx="558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Value Function:</a:t>
            </a:r>
            <a:r>
              <a:rPr lang="en-IN"/>
              <a:t> Minimum value of the cost function-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99B18-A5AB-BCA2-DAAA-02AC74D0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6140" y="6281733"/>
            <a:ext cx="7145132" cy="347226"/>
          </a:xfrm>
        </p:spPr>
        <p:txBody>
          <a:bodyPr/>
          <a:lstStyle/>
          <a:p>
            <a:r>
              <a:rPr lang="en-US" dirty="0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9BCD4DE5-7A60-DE75-CB4A-8AB403A3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6310-2B0C-2326-E513-073560D6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127" y="1225296"/>
            <a:ext cx="9690890" cy="3520440"/>
          </a:xfrm>
        </p:spPr>
        <p:txBody>
          <a:bodyPr/>
          <a:lstStyle/>
          <a:p>
            <a:r>
              <a:rPr lang="en-IN" dirty="0"/>
              <a:t>IMPLEMENTATION ON A 2D VEHICLE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CE025-B1C4-FD31-5BBB-85CBF23A4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195CB-F533-3A00-D4B9-E4B6FFBB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17A6B-FDB8-217E-BA4C-B4D155A5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02" y="6272783"/>
            <a:ext cx="6873743" cy="365125"/>
          </a:xfrm>
        </p:spPr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F29FF-0450-C70B-05F6-34C17BFF4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2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4116F9-1A93-1DC0-26B7-08048C1E2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dirty="0"/>
              <a:t>Problem Setup- 2D AUTONOMOUS Vehicle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21BBE-2E11-BDB2-2CFA-E0326B9C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22081" y="6324775"/>
            <a:ext cx="2393910" cy="267012"/>
          </a:xfrm>
        </p:spPr>
        <p:txBody>
          <a:bodyPr/>
          <a:lstStyle/>
          <a:p>
            <a:pPr defTabSz="333756">
              <a:spcAft>
                <a:spcPts val="600"/>
              </a:spcAft>
            </a:pP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10/04/2023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BB5EC-6D89-9CBE-1BB9-9C3D3D2E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5376" y="6324775"/>
            <a:ext cx="7261501" cy="332914"/>
          </a:xfrm>
        </p:spPr>
        <p:txBody>
          <a:bodyPr/>
          <a:lstStyle/>
          <a:p>
            <a:pPr defTabSz="333756">
              <a:spcAft>
                <a:spcPts val="600"/>
              </a:spcAft>
            </a:pPr>
            <a:r>
              <a:rPr 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14" name="Google Shape;120;p17">
            <a:extLst>
              <a:ext uri="{FF2B5EF4-FFF2-40B4-BE49-F238E27FC236}">
                <a16:creationId xmlns:a16="http://schemas.microsoft.com/office/drawing/2014/main" id="{DA14D832-42C7-C376-98BF-75E127132576}"/>
              </a:ext>
            </a:extLst>
          </p:cNvPr>
          <p:cNvSpPr txBox="1">
            <a:spLocks/>
          </p:cNvSpPr>
          <p:nvPr/>
        </p:nvSpPr>
        <p:spPr>
          <a:xfrm>
            <a:off x="1157591" y="2385391"/>
            <a:ext cx="9967609" cy="50403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67512">
              <a:spcBef>
                <a:spcPts val="0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Kinematic model of a point-based AUV</a:t>
            </a:r>
          </a:p>
          <a:p>
            <a:pPr marL="0" indent="0" defTabSz="667512">
              <a:spcBef>
                <a:spcPts val="876"/>
              </a:spcBef>
              <a:buNone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5" name="Google Shape;121;p17" descr="\begin{equation}&#10;\dot{x}(t) = u_1(t) + 1.1 ~e^{-({\frac{y}{0.3})}^2}\cos ({2\pi\tau}), \\&#10;\end{equation}&#10;\dot{y}(t) = u_2(t), \\&#10;&#10;\dot{\tau}(t) = 1" title="MathEquation,#000000">
            <a:extLst>
              <a:ext uri="{FF2B5EF4-FFF2-40B4-BE49-F238E27FC236}">
                <a16:creationId xmlns:a16="http://schemas.microsoft.com/office/drawing/2014/main" id="{39B615EB-E16E-B478-6497-801FA375A02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0815" y="2377130"/>
            <a:ext cx="3709674" cy="978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2;p17" descr="\underset{u1, u2}{min} ~J =  \int_{t}^{t+\tau_h} [u_1^2 + u_2^2 + (x - x_d)^2 + (y - y_d)^2] \,dt ," title="MathEquation,#000000">
            <a:extLst>
              <a:ext uri="{FF2B5EF4-FFF2-40B4-BE49-F238E27FC236}">
                <a16:creationId xmlns:a16="http://schemas.microsoft.com/office/drawing/2014/main" id="{F26A376C-420A-EF19-65F5-CE1B3FF2B1C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0815" y="3456165"/>
            <a:ext cx="5493048" cy="50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3;p17" descr="\dot{X} = f(X, U, t), \\&#10;&#10;U \in [U^-, U^+]" title="MathEquation,#000000">
            <a:extLst>
              <a:ext uri="{FF2B5EF4-FFF2-40B4-BE49-F238E27FC236}">
                <a16:creationId xmlns:a16="http://schemas.microsoft.com/office/drawing/2014/main" id="{8C6008B3-A82E-0B75-DD10-CAE848F8929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0815" y="4172624"/>
            <a:ext cx="1769456" cy="684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24;p17" descr="X = \{x, y, \tau\}, U = \{u_1, u_2\}, \tau_h" title="MathEquation,#000000">
            <a:extLst>
              <a:ext uri="{FF2B5EF4-FFF2-40B4-BE49-F238E27FC236}">
                <a16:creationId xmlns:a16="http://schemas.microsoft.com/office/drawing/2014/main" id="{DEC556B6-1C24-A21D-FBDB-B615ECA2467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89294" y="4985468"/>
            <a:ext cx="3399830" cy="36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5;p17" descr="x_d, y_d" title="MathEquation,#000000">
            <a:extLst>
              <a:ext uri="{FF2B5EF4-FFF2-40B4-BE49-F238E27FC236}">
                <a16:creationId xmlns:a16="http://schemas.microsoft.com/office/drawing/2014/main" id="{0B1659BA-7388-C350-DB0C-78CD475216D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42176" y="5022316"/>
            <a:ext cx="937967" cy="2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0E16B-8503-F152-D8D4-9F2F736ED245}"/>
              </a:ext>
            </a:extLst>
          </p:cNvPr>
          <p:cNvSpPr txBox="1"/>
          <p:nvPr/>
        </p:nvSpPr>
        <p:spPr>
          <a:xfrm>
            <a:off x="1157591" y="3541088"/>
            <a:ext cx="996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667512">
              <a:spcBef>
                <a:spcPts val="876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Cost function for the MPC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047CCF-1A76-9591-94C6-38FF0A6EAAFD}"/>
              </a:ext>
            </a:extLst>
          </p:cNvPr>
          <p:cNvSpPr txBox="1"/>
          <p:nvPr/>
        </p:nvSpPr>
        <p:spPr>
          <a:xfrm>
            <a:off x="1201353" y="4173030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667512">
              <a:spcBef>
                <a:spcPts val="876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Subject to: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AE82F-E9FB-8AD8-5C2D-4869785E801C}"/>
              </a:ext>
            </a:extLst>
          </p:cNvPr>
          <p:cNvSpPr txBox="1"/>
          <p:nvPr/>
        </p:nvSpPr>
        <p:spPr>
          <a:xfrm>
            <a:off x="1157591" y="4951863"/>
            <a:ext cx="9967609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667512">
              <a:spcBef>
                <a:spcPts val="876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                                                    is the prediction horizon, and                are the</a:t>
            </a:r>
          </a:p>
          <a:p>
            <a:pPr marL="0" indent="0" defTabSz="667512">
              <a:spcBef>
                <a:spcPts val="876"/>
              </a:spcBef>
              <a:buNone/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destination coordinates.</a:t>
            </a:r>
            <a:endParaRPr lang="en-US" sz="1800" dirty="0"/>
          </a:p>
          <a:p>
            <a:endParaRPr lang="en-IN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894FF49-F847-7D69-6EF4-36842DE0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63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CA45A-EB81-DB7B-7397-7C656CD4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ON A 2D AUTONOMOUS VEHICLE</a:t>
            </a:r>
          </a:p>
        </p:txBody>
      </p:sp>
      <p:pic>
        <p:nvPicPr>
          <p:cNvPr id="26" name="path_edited1">
            <a:hlinkClick r:id="" action="ppaction://media"/>
            <a:extLst>
              <a:ext uri="{FF2B5EF4-FFF2-40B4-BE49-F238E27FC236}">
                <a16:creationId xmlns:a16="http://schemas.microsoft.com/office/drawing/2014/main" id="{285825E8-A2B8-0CB3-9EDA-0A160083CF77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1738" y="2743200"/>
            <a:ext cx="4489450" cy="3292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51636-79C0-8BC0-CB6B-44F2AA738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8124" y="2135807"/>
            <a:ext cx="4754880" cy="640080"/>
          </a:xfrm>
        </p:spPr>
        <p:txBody>
          <a:bodyPr/>
          <a:lstStyle/>
          <a:p>
            <a:pPr algn="ctr"/>
            <a:r>
              <a:rPr lang="en-IN" dirty="0"/>
              <a:t>Path Planning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818826-1154-6315-2568-CDCB47BAD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1B570F-DD90-1445-5BC5-C5341EC0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956638" cy="365125"/>
          </a:xfrm>
        </p:spPr>
        <p:txBody>
          <a:bodyPr/>
          <a:lstStyle/>
          <a:p>
            <a:r>
              <a:rPr lang="en-US"/>
              <a:t>Model Predictive Control based approach to Trajectory Optimization for Autonomous Underwater Vehicles </a:t>
            </a:r>
            <a:endParaRPr lang="en-IN" dirty="0"/>
          </a:p>
        </p:txBody>
      </p:sp>
      <p:pic>
        <p:nvPicPr>
          <p:cNvPr id="10" name="obs_edited1">
            <a:hlinkClick r:id="" action="ppaction://media"/>
            <a:extLst>
              <a:ext uri="{FF2B5EF4-FFF2-40B4-BE49-F238E27FC236}">
                <a16:creationId xmlns:a16="http://schemas.microsoft.com/office/drawing/2014/main" id="{34154023-50FD-DEE0-9A34-B975BC7353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6612" y="2499514"/>
            <a:ext cx="4870313" cy="3690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6F9612-23A3-135B-CDDA-F00B182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1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ath_edited1">
            <a:hlinkClick r:id="" action="ppaction://media"/>
            <a:extLst>
              <a:ext uri="{FF2B5EF4-FFF2-40B4-BE49-F238E27FC236}">
                <a16:creationId xmlns:a16="http://schemas.microsoft.com/office/drawing/2014/main" id="{978F9D6B-2061-A394-7A93-23DCFDA146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82880" y="2593925"/>
            <a:ext cx="5145368" cy="377327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86B56-6861-2530-9616-7F10783E4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328" y="2135807"/>
            <a:ext cx="4754880" cy="640080"/>
          </a:xfrm>
        </p:spPr>
        <p:txBody>
          <a:bodyPr/>
          <a:lstStyle/>
          <a:p>
            <a:pPr algn="ctr"/>
            <a:r>
              <a:rPr lang="en-IN" dirty="0"/>
              <a:t>Obstacle Avoidance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3DEB518B-B1FB-75BD-B3CB-CC7DBBD88953}"/>
              </a:ext>
            </a:extLst>
          </p:cNvPr>
          <p:cNvSpPr txBox="1">
            <a:spLocks/>
          </p:cNvSpPr>
          <p:nvPr/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10/04/2023</a:t>
            </a:r>
            <a:endParaRPr lang="en-IN"/>
          </a:p>
        </p:txBody>
      </p:sp>
      <p:pic>
        <p:nvPicPr>
          <p:cNvPr id="27" name="pathobs_edited1">
            <a:hlinkClick r:id="" action="ppaction://media"/>
            <a:extLst>
              <a:ext uri="{FF2B5EF4-FFF2-40B4-BE49-F238E27FC236}">
                <a16:creationId xmlns:a16="http://schemas.microsoft.com/office/drawing/2014/main" id="{D6FD7E0D-8CAE-7B9A-74EA-B5949A31A74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36173" y="1856063"/>
            <a:ext cx="5991095" cy="45676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969143C-0556-2AF7-FB0A-11483138F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11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F17A436-4018-E6A8-2732-E8CC80FDF99D}"/>
              </a:ext>
            </a:extLst>
          </p:cNvPr>
          <p:cNvSpPr txBox="1">
            <a:spLocks/>
          </p:cNvSpPr>
          <p:nvPr/>
        </p:nvSpPr>
        <p:spPr>
          <a:xfrm>
            <a:off x="1063752" y="425100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cap="none" baseline="0">
                <a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TRAJECTORY OPTIMIZATION ON A TIME VARYING FLOW FIELD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6D879900-0C6F-3A33-3E04-3F5739FA389C}"/>
              </a:ext>
            </a:extLst>
          </p:cNvPr>
          <p:cNvSpPr txBox="1">
            <a:spLocks/>
          </p:cNvSpPr>
          <p:nvPr/>
        </p:nvSpPr>
        <p:spPr>
          <a:xfrm>
            <a:off x="1088135" y="6272784"/>
            <a:ext cx="7122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A88AF40-B5C9-E045-08D8-15CD5B11B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9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8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1485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9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" grpId="0"/>
      <p:bldP spid="5" grpId="0" build="p"/>
      <p:bldP spid="7" grpId="0"/>
      <p:bldP spid="8" grpId="0"/>
      <p:bldP spid="15" grpId="0" animBg="1"/>
      <p:bldP spid="3" grpId="0" build="p"/>
      <p:bldP spid="25" grpId="0"/>
      <p:bldP spid="28" grpId="0" animBg="1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6310-2B0C-2326-E513-073560D6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128" y="1225296"/>
            <a:ext cx="9729800" cy="3520440"/>
          </a:xfrm>
        </p:spPr>
        <p:txBody>
          <a:bodyPr>
            <a:normAutofit/>
          </a:bodyPr>
          <a:lstStyle/>
          <a:p>
            <a:r>
              <a:rPr lang="en-IN" dirty="0"/>
              <a:t>IMPLEMENTATION ON A 6 DOF AUV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CE025-B1C4-FD31-5BBB-85CBF23A4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195CB-F533-3A00-D4B9-E4B6FFBB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10/04/2023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17A6B-FDB8-217E-BA4C-B4D155A5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02" y="6225968"/>
            <a:ext cx="6971020" cy="458756"/>
          </a:xfrm>
        </p:spPr>
        <p:txBody>
          <a:bodyPr/>
          <a:lstStyle/>
          <a:p>
            <a:r>
              <a:rPr lang="en-US" dirty="0"/>
              <a:t>Model Predictive Control based approach to Trajectory Optimization for Autonomous Underwater Vehicles 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67EE2-EB10-3B77-3829-9334B9C2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CFE64-06E6-428A-9D5C-A3713365E5A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286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691</TotalTime>
  <Words>735</Words>
  <Application>Microsoft Office PowerPoint</Application>
  <PresentationFormat>Widescreen</PresentationFormat>
  <Paragraphs>120</Paragraphs>
  <Slides>12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Georgia</vt:lpstr>
      <vt:lpstr>Trebuchet MS</vt:lpstr>
      <vt:lpstr>Wingdings</vt:lpstr>
      <vt:lpstr>Wood Type</vt:lpstr>
      <vt:lpstr>Model Predictive Control based approach to  Trajectory Optimization for Autonomous Underwater Vehicles</vt:lpstr>
      <vt:lpstr>THEORY</vt:lpstr>
      <vt:lpstr>BASIC TOOLS</vt:lpstr>
      <vt:lpstr>IDEAL 6 DOF Equations</vt:lpstr>
      <vt:lpstr>MODEL PREDICTIVE CONTROL</vt:lpstr>
      <vt:lpstr>IMPLEMENTATION ON A 2D VEHICLE</vt:lpstr>
      <vt:lpstr>Problem Setup- 2D AUTONOMOUS Vehicle</vt:lpstr>
      <vt:lpstr>RESULTS ON A 2D AUTONOMOUS VEHICLE</vt:lpstr>
      <vt:lpstr>IMPLEMENTATION ON A 6 DOF AUV</vt:lpstr>
      <vt:lpstr>6 DOF EQUATIONS FOR REMUS 100</vt:lpstr>
      <vt:lpstr>Numerical Simulation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Predictive Control based approach to  Trajectory Optimization for Autonomous Underwater Vehicles</dc:title>
  <dc:creator>Sarthak Mishra 18388</dc:creator>
  <cp:lastModifiedBy>Sarthak Mishra 18388</cp:lastModifiedBy>
  <cp:revision>9</cp:revision>
  <dcterms:created xsi:type="dcterms:W3CDTF">2023-04-09T12:15:33Z</dcterms:created>
  <dcterms:modified xsi:type="dcterms:W3CDTF">2023-04-10T04:38:15Z</dcterms:modified>
</cp:coreProperties>
</file>